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7556500" cy="10693400"/>
  <p:notesSz cx="7556500" cy="106934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143000" y="553212"/>
            <a:ext cx="2267712" cy="5181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5.xml"/><Relationship Id="rId3" Type="http://schemas.openxmlformats.org/officeDocument/2006/relationships/tags" Target="../tags/tag1.xml"/><Relationship Id="rId2" Type="http://schemas.openxmlformats.org/officeDocument/2006/relationships/hyperlink" Target="mailto:sales@fortunachem.com" TargetMode="External"/><Relationship Id="rId1" Type="http://schemas.openxmlformats.org/officeDocument/2006/relationships/hyperlink" Target="https://www.fortunachem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hyperlink" Target="mailto:sales@fortunachem.com" TargetMode="External"/><Relationship Id="rId1" Type="http://schemas.openxmlformats.org/officeDocument/2006/relationships/hyperlink" Target="https://www.fortunachem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hyperlink" Target="mailto:sales@fortunachem.com" TargetMode="External"/><Relationship Id="rId1" Type="http://schemas.openxmlformats.org/officeDocument/2006/relationships/hyperlink" Target="https://www.fortunachem.com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hyperlink" Target="mailto:sales@fortunachem.com" TargetMode="External"/><Relationship Id="rId1" Type="http://schemas.openxmlformats.org/officeDocument/2006/relationships/hyperlink" Target="https://www.fortunachem.com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hyperlink" Target="mailto:sales@fortunachem.com" TargetMode="External"/><Relationship Id="rId1" Type="http://schemas.openxmlformats.org/officeDocument/2006/relationships/hyperlink" Target="https://www.fortunachem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20623"/>
            <a:ext cx="5319395" cy="2959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52725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Times New Roman" panose="02020603050405020304"/>
                <a:cs typeface="Times New Roman" panose="02020603050405020304"/>
              </a:rPr>
              <a:t>Wuhan </a:t>
            </a:r>
            <a:r>
              <a:rPr sz="1200" spc="-5" dirty="0">
                <a:latin typeface="Times New Roman" panose="02020603050405020304"/>
                <a:cs typeface="Times New Roman" panose="02020603050405020304"/>
              </a:rPr>
              <a:t>Fortuna Chemical</a:t>
            </a:r>
            <a:r>
              <a:rPr sz="12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200" spc="-5" dirty="0">
                <a:latin typeface="Times New Roman" panose="02020603050405020304"/>
                <a:cs typeface="Times New Roman" panose="02020603050405020304"/>
              </a:rPr>
              <a:t>Co.,Ltd</a:t>
            </a:r>
            <a:endParaRPr sz="120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 panose="02020603050405020304"/>
              <a:cs typeface="Times New Roman" panose="02020603050405020304"/>
            </a:endParaRPr>
          </a:p>
          <a:p>
            <a:pPr marL="12700" algn="just">
              <a:lnSpc>
                <a:spcPct val="100000"/>
              </a:lnSpc>
              <a:spcBef>
                <a:spcPts val="895"/>
              </a:spcBef>
            </a:pPr>
            <a:r>
              <a:rPr sz="1400" b="1" spc="-5" dirty="0">
                <a:latin typeface="Times New Roman" panose="02020603050405020304"/>
                <a:cs typeface="Times New Roman" panose="02020603050405020304"/>
              </a:rPr>
              <a:t>Active Pharmaceutical Ingredient API Wholesale </a:t>
            </a:r>
            <a:r>
              <a:rPr sz="1400" b="1" dirty="0">
                <a:latin typeface="Times New Roman" panose="02020603050405020304"/>
                <a:cs typeface="Times New Roman" panose="02020603050405020304"/>
              </a:rPr>
              <a:t>&amp;</a:t>
            </a:r>
            <a:r>
              <a:rPr sz="1400" b="1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b="1" dirty="0">
                <a:latin typeface="Times New Roman" panose="02020603050405020304"/>
                <a:cs typeface="Times New Roman" panose="02020603050405020304"/>
              </a:rPr>
              <a:t>Bulk</a:t>
            </a:r>
            <a:endParaRPr sz="140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700">
              <a:latin typeface="Times New Roman" panose="02020603050405020304"/>
              <a:cs typeface="Times New Roman" panose="02020603050405020304"/>
            </a:endParaRPr>
          </a:p>
          <a:p>
            <a:pPr marL="12700" marR="5080" algn="just">
              <a:lnSpc>
                <a:spcPct val="124000"/>
              </a:lnSpc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All drugs are made 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up of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two core components—the API, which is the central ingredient, and the  excipient, the substances other than the 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drug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that help deliver the medication to your</a:t>
            </a:r>
            <a:r>
              <a:rPr sz="1050" spc="1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system.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 panose="02020603050405020304"/>
              <a:cs typeface="Times New Roman" panose="02020603050405020304"/>
            </a:endParaRPr>
          </a:p>
          <a:p>
            <a:pPr marL="12700" marR="5080" algn="just">
              <a:lnSpc>
                <a:spcPct val="124000"/>
              </a:lnSpc>
              <a:spcBef>
                <a:spcPts val="5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API, also called Active Pharmaceutical ingredient, are prepared 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by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chemical synthesis, plant  extract 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or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preparation 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of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biotechnology.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But the patient is unable to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take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the substance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directly,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generally after adding accessories, processing, to make direct-use</a:t>
            </a:r>
            <a:r>
              <a:rPr sz="1050" spc="7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drugs.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 panose="02020603050405020304"/>
              <a:cs typeface="Times New Roman" panose="02020603050405020304"/>
            </a:endParaRPr>
          </a:p>
          <a:p>
            <a:pPr marL="12700" marR="6350" algn="just">
              <a:lnSpc>
                <a:spcPct val="124000"/>
              </a:lnSpc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The active pharmaceutical ingredient (API) is the part 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of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any 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drug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that produces the intended  effects. Some drugs, such as combination therapies, have multiple active ingredients to treat  different symptoms 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or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act in different</a:t>
            </a:r>
            <a:r>
              <a:rPr sz="105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ways.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30300" y="9902150"/>
            <a:ext cx="1682750" cy="172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05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1"/>
              </a:rPr>
              <a:t>https://www.fortunachem.com/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054600" y="9902150"/>
            <a:ext cx="1343660" cy="172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05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2"/>
              </a:rPr>
              <a:t>sales@fortunachem.com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4338828"/>
            <a:ext cx="5319395" cy="25819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Times New Roman" panose="02020603050405020304"/>
                <a:cs typeface="Times New Roman" panose="02020603050405020304"/>
              </a:rPr>
              <a:t>Types </a:t>
            </a:r>
            <a:r>
              <a:rPr sz="1400" b="1" dirty="0">
                <a:latin typeface="Times New Roman" panose="02020603050405020304"/>
                <a:cs typeface="Times New Roman" panose="02020603050405020304"/>
              </a:rPr>
              <a:t>Of </a:t>
            </a:r>
            <a:r>
              <a:rPr sz="1400" b="1" spc="-5" dirty="0">
                <a:latin typeface="Times New Roman" panose="02020603050405020304"/>
                <a:cs typeface="Times New Roman" panose="02020603050405020304"/>
              </a:rPr>
              <a:t>Active Pharmaceutical Ingredients</a:t>
            </a:r>
            <a:r>
              <a:rPr sz="1400" b="1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b="1" spc="-5" dirty="0">
                <a:latin typeface="Times New Roman" panose="02020603050405020304"/>
                <a:cs typeface="Times New Roman" panose="02020603050405020304"/>
              </a:rPr>
              <a:t>List</a:t>
            </a:r>
            <a:endParaRPr sz="140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1020"/>
              </a:spcBef>
            </a:pPr>
            <a:r>
              <a:rPr sz="1200" b="1" spc="-5" dirty="0">
                <a:latin typeface="Times New Roman" panose="02020603050405020304"/>
                <a:cs typeface="Times New Roman" panose="02020603050405020304"/>
              </a:rPr>
              <a:t>Digestive </a:t>
            </a:r>
            <a:r>
              <a:rPr sz="1200" b="1" spc="-20" dirty="0">
                <a:latin typeface="Times New Roman" panose="02020603050405020304"/>
                <a:cs typeface="Times New Roman" panose="02020603050405020304"/>
              </a:rPr>
              <a:t>Tract </a:t>
            </a:r>
            <a:r>
              <a:rPr sz="1200" b="1" spc="-5" dirty="0">
                <a:latin typeface="Times New Roman" panose="02020603050405020304"/>
                <a:cs typeface="Times New Roman" panose="02020603050405020304"/>
              </a:rPr>
              <a:t>And Metabolism API Raw</a:t>
            </a:r>
            <a:r>
              <a:rPr sz="1200" b="1" spc="-1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200" b="1" spc="-5" dirty="0">
                <a:latin typeface="Times New Roman" panose="02020603050405020304"/>
                <a:cs typeface="Times New Roman" panose="02020603050405020304"/>
              </a:rPr>
              <a:t>Materials</a:t>
            </a:r>
            <a:endParaRPr sz="120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00">
              <a:latin typeface="Times New Roman" panose="02020603050405020304"/>
              <a:cs typeface="Times New Roman" panose="02020603050405020304"/>
            </a:endParaRPr>
          </a:p>
          <a:p>
            <a:pPr marL="12700" marR="5080" algn="just">
              <a:lnSpc>
                <a:spcPct val="124000"/>
              </a:lnSpc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Digestive tract and metabolism system is 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one of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the most important systems in the human </a:t>
            </a:r>
            <a:r>
              <a:rPr sz="1050" spc="-15" dirty="0">
                <a:latin typeface="Times New Roman" panose="02020603050405020304"/>
                <a:cs typeface="Times New Roman" panose="02020603050405020304"/>
              </a:rPr>
              <a:t>body.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It  is responsible for breaking down 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food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and moisture into substances available to 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our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bodies and  removing waste from the </a:t>
            </a:r>
            <a:r>
              <a:rPr sz="1050" spc="-15" dirty="0">
                <a:latin typeface="Times New Roman" panose="02020603050405020304"/>
                <a:cs typeface="Times New Roman" panose="02020603050405020304"/>
              </a:rPr>
              <a:t>body,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and the digestive and metabolic systems work together to provide 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energy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to 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our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bodies to ensure that we can perform 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our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daily activities</a:t>
            </a:r>
            <a:r>
              <a:rPr sz="1050" spc="8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effectively.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 panose="02020603050405020304"/>
              <a:cs typeface="Times New Roman" panose="02020603050405020304"/>
            </a:endParaRPr>
          </a:p>
          <a:p>
            <a:pPr marL="12700" marR="5080" algn="just">
              <a:lnSpc>
                <a:spcPct val="124000"/>
              </a:lnSpc>
              <a:spcBef>
                <a:spcPts val="5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Digestive tract and metabolism system diseases are also common in clinical practice, and drugs  for the treatment 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of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digestive tract and metabolism system diseases also play an important role in  medicine.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7363968"/>
            <a:ext cx="2405380" cy="184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50" b="1" spc="-20" dirty="0">
                <a:latin typeface="Times New Roman" panose="02020603050405020304"/>
                <a:cs typeface="Times New Roman" panose="02020603050405020304"/>
              </a:rPr>
              <a:t>Types </a:t>
            </a:r>
            <a:r>
              <a:rPr sz="1050" b="1" spc="-5" dirty="0">
                <a:latin typeface="Times New Roman" panose="02020603050405020304"/>
                <a:cs typeface="Times New Roman" panose="02020603050405020304"/>
              </a:rPr>
              <a:t>Of Digestive </a:t>
            </a:r>
            <a:r>
              <a:rPr sz="1050" b="1" spc="-20" dirty="0">
                <a:latin typeface="Times New Roman" panose="02020603050405020304"/>
                <a:cs typeface="Times New Roman" panose="02020603050405020304"/>
              </a:rPr>
              <a:t>Tract </a:t>
            </a:r>
            <a:r>
              <a:rPr sz="1050" b="1" spc="-10" dirty="0">
                <a:latin typeface="Times New Roman" panose="02020603050405020304"/>
                <a:cs typeface="Times New Roman" panose="02020603050405020304"/>
              </a:rPr>
              <a:t>And</a:t>
            </a:r>
            <a:r>
              <a:rPr sz="1050" b="1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b="1" spc="-5" dirty="0">
                <a:latin typeface="Times New Roman" panose="02020603050405020304"/>
                <a:cs typeface="Times New Roman" panose="02020603050405020304"/>
              </a:rPr>
              <a:t>Metabolism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1111250" y="7828507"/>
          <a:ext cx="4919980" cy="1137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7880"/>
                <a:gridCol w="1600199"/>
                <a:gridCol w="1231264"/>
              </a:tblGrid>
              <a:tr h="172545">
                <a:tc>
                  <a:txBody>
                    <a:bodyPr/>
                    <a:lstStyle/>
                    <a:p>
                      <a:pPr marL="31750">
                        <a:lnSpc>
                          <a:spcPts val="1140"/>
                        </a:lnSpc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Chemical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Name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0490">
                        <a:lnSpc>
                          <a:spcPts val="1140"/>
                        </a:lnSpc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CAS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6375">
                        <a:lnSpc>
                          <a:spcPts val="1140"/>
                        </a:lnSpc>
                      </a:pP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MF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/>
                </a:tc>
              </a:tr>
              <a:tr h="19811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Vildagliptin For</a:t>
                      </a:r>
                      <a:r>
                        <a:rPr sz="1050" spc="5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049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274901-16-5 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20637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C18H20F6N3O5P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</a:tr>
              <a:tr h="19812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Obeticholic Acid For</a:t>
                      </a:r>
                      <a:r>
                        <a:rPr sz="1050" spc="10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049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459789-99-2 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20637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C26H44O4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</a:tr>
              <a:tr h="19812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Acarbose For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 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049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56180-94-0 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20637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C25H43NO18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</a:tr>
              <a:tr h="19812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Cimetidine type A type AB For</a:t>
                      </a:r>
                      <a:r>
                        <a:rPr sz="1050" spc="10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049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51481-61-9 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20637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C10H16N6S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</a:tr>
              <a:tr h="172545">
                <a:tc>
                  <a:txBody>
                    <a:bodyPr/>
                    <a:lstStyle/>
                    <a:p>
                      <a:pPr marL="31750">
                        <a:lnSpc>
                          <a:spcPts val="1175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Berberine hydrochloride For</a:t>
                      </a:r>
                      <a:r>
                        <a:rPr sz="1050" spc="10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0490">
                        <a:lnSpc>
                          <a:spcPts val="1175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633-65-8</a:t>
                      </a:r>
                      <a:r>
                        <a:rPr sz="1050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206375">
                        <a:lnSpc>
                          <a:spcPts val="1175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C20H19ClNO4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3297428" y="9089136"/>
            <a:ext cx="1176020" cy="184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7232-21-5</a:t>
            </a:r>
            <a:r>
              <a:rPr sz="105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93640" y="9089136"/>
            <a:ext cx="995680" cy="184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C14H25Cl2N3O3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0300" y="8951214"/>
            <a:ext cx="1905000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000"/>
              </a:lnSpc>
              <a:spcBef>
                <a:spcPts val="1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Metoclopramide hydrochloride For 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Rebeprazole sodium For</a:t>
            </a:r>
            <a:r>
              <a:rPr sz="105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297428" y="9386316"/>
            <a:ext cx="1308100" cy="184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117976-90-6</a:t>
            </a:r>
            <a:r>
              <a:rPr sz="105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93640" y="9386316"/>
            <a:ext cx="1033780" cy="184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C18H20N3NaO3S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70439" y="920623"/>
            <a:ext cx="20967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Times New Roman" panose="02020603050405020304"/>
                <a:cs typeface="Times New Roman" panose="02020603050405020304"/>
              </a:rPr>
              <a:t>Wuhan </a:t>
            </a:r>
            <a:r>
              <a:rPr sz="1200" spc="-5" dirty="0">
                <a:latin typeface="Times New Roman" panose="02020603050405020304"/>
                <a:cs typeface="Times New Roman" panose="02020603050405020304"/>
              </a:rPr>
              <a:t>Fortuna Chemical</a:t>
            </a:r>
            <a:r>
              <a:rPr sz="1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200" spc="-5" dirty="0">
                <a:latin typeface="Times New Roman" panose="02020603050405020304"/>
                <a:cs typeface="Times New Roman" panose="02020603050405020304"/>
              </a:rPr>
              <a:t>Co.,Ltd</a:t>
            </a:r>
            <a:endParaRPr sz="12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30300" y="9902150"/>
            <a:ext cx="1682750" cy="172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05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1"/>
              </a:rPr>
              <a:t>https://www.fortunachem.com/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054600" y="9902150"/>
            <a:ext cx="1343660" cy="172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05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2"/>
              </a:rPr>
              <a:t>sales@fortunachem.com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111250" y="1365210"/>
          <a:ext cx="5075555" cy="215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6610"/>
                <a:gridCol w="1601469"/>
                <a:gridCol w="1386204"/>
              </a:tblGrid>
              <a:tr h="172545">
                <a:tc>
                  <a:txBody>
                    <a:bodyPr/>
                    <a:lstStyle/>
                    <a:p>
                      <a:pPr marL="31750">
                        <a:lnSpc>
                          <a:spcPts val="1140"/>
                        </a:lnSpc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Ondansetron hydrochloride For</a:t>
                      </a:r>
                      <a:r>
                        <a:rPr sz="1050" spc="15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ts val="1140"/>
                        </a:lnSpc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103639-04-9 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6375">
                        <a:lnSpc>
                          <a:spcPts val="1140"/>
                        </a:lnSpc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C18H25ClN4O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/>
                </a:tc>
              </a:tr>
              <a:tr h="19811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Famotidine For</a:t>
                      </a:r>
                      <a:r>
                        <a:rPr sz="1050" spc="15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76824-35-6 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20637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C8H15N7O2S3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</a:tr>
              <a:tr h="19812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Pantoprazole Sodium For</a:t>
                      </a:r>
                      <a:r>
                        <a:rPr sz="1050" spc="15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138786-67-1 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20637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C16H14F2N3NaO4S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</a:tr>
              <a:tr h="20573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Omeprazole For</a:t>
                      </a:r>
                      <a:r>
                        <a:rPr sz="1050" spc="5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73590-58-6 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20637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C17H19N3O3S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</a:tr>
              <a:tr h="2133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α-Lipoic Acid For</a:t>
                      </a:r>
                      <a:r>
                        <a:rPr sz="1050" spc="10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778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1077-28-7 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7780" marB="0"/>
                </a:tc>
                <a:tc>
                  <a:txBody>
                    <a:bodyPr/>
                    <a:lstStyle/>
                    <a:p>
                      <a:pPr marL="20637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C8H14O2S2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7780" marB="0"/>
                </a:tc>
              </a:tr>
              <a:tr h="20573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Azasetron Hydrochloride For</a:t>
                      </a:r>
                      <a:r>
                        <a:rPr sz="1050" spc="15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778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123040-16-4 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7780" marB="0"/>
                </a:tc>
                <a:tc>
                  <a:txBody>
                    <a:bodyPr/>
                    <a:lstStyle/>
                    <a:p>
                      <a:pPr marL="20637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C17H21Cl2N3O3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7780" marB="0"/>
                </a:tc>
              </a:tr>
              <a:tr h="19812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D-Glucurone For</a:t>
                      </a:r>
                      <a:r>
                        <a:rPr sz="1050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32449-92-6 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20637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C6H8O6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</a:tr>
              <a:tr h="19811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Mosapride Citrate For</a:t>
                      </a:r>
                      <a:r>
                        <a:rPr sz="1050" spc="10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112885-42-4 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20637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C27H37ClFN3O12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</a:tr>
              <a:tr h="19812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Otilonium Bromide For</a:t>
                      </a:r>
                      <a:r>
                        <a:rPr sz="1050" spc="5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26095-59-0 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20637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C28H41BrN2O4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</a:tr>
              <a:tr h="19811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Loperamide Hydrochloride For</a:t>
                      </a:r>
                      <a:r>
                        <a:rPr sz="1050" spc="15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34552-83-5 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20637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C29H34Cl2N2O2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</a:tr>
              <a:tr h="172545">
                <a:tc>
                  <a:txBody>
                    <a:bodyPr/>
                    <a:lstStyle/>
                    <a:p>
                      <a:pPr marL="31750">
                        <a:lnSpc>
                          <a:spcPts val="1175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Rifaximin For</a:t>
                      </a:r>
                      <a:r>
                        <a:rPr sz="1050" spc="5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ts val="1175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80621-81-4 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206375">
                        <a:lnSpc>
                          <a:spcPts val="1175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C43H51N3O11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3297428" y="3646919"/>
            <a:ext cx="1176020" cy="184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5908-99-6</a:t>
            </a:r>
            <a:r>
              <a:rPr sz="105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93640" y="3646919"/>
            <a:ext cx="810895" cy="184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C17H25NO7S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97428" y="3905237"/>
            <a:ext cx="1308100" cy="101600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599-79-1 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65666-07-1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7447-40-7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53251-94-8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115956-12-2</a:t>
            </a:r>
            <a:r>
              <a:rPr sz="105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93640" y="3905237"/>
            <a:ext cx="935990" cy="1016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2865">
              <a:lnSpc>
                <a:spcPct val="124000"/>
              </a:lnSpc>
              <a:spcBef>
                <a:spcPts val="100"/>
              </a:spcBef>
            </a:pP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C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18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H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14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N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4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O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5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S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C25H22O10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 marR="5080">
              <a:lnSpc>
                <a:spcPct val="124000"/>
              </a:lnSpc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KCl 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C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26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H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41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B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r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2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NO4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C19H20N2O3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97428" y="5033759"/>
            <a:ext cx="1308100" cy="184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773092-05-0</a:t>
            </a:r>
            <a:r>
              <a:rPr sz="105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993640" y="5033759"/>
            <a:ext cx="1491615" cy="184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C21H30N4O5S.HCl.3H2O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97428" y="5292077"/>
            <a:ext cx="1310005" cy="260096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135062-02-1</a:t>
            </a:r>
            <a:r>
              <a:rPr sz="105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128-13-2 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14639-25-9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1318-93-0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81-23-2 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864070-44-0</a:t>
            </a:r>
            <a:r>
              <a:rPr sz="105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77-09-8 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189188-57-6</a:t>
            </a:r>
            <a:r>
              <a:rPr sz="105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136790-76-6</a:t>
            </a:r>
            <a:r>
              <a:rPr sz="105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10040-45-6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1309-42-8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103577-45-3</a:t>
            </a:r>
            <a:r>
              <a:rPr sz="105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6223-35-4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93640" y="5292077"/>
            <a:ext cx="1132840" cy="2600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000"/>
              </a:lnSpc>
              <a:spcBef>
                <a:spcPts val="1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C27H36N2O4  C24H40O4  C18H12CrN3O6  Al2O9Si3  C24H34O5  C23H27ClO7  C20H14O4  C20H27N5O5  C20H32F2O5 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C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18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H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13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NO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8</a:t>
            </a:r>
            <a:r>
              <a:rPr sz="1050" spc="-15" dirty="0">
                <a:latin typeface="Times New Roman" panose="02020603050405020304"/>
                <a:cs typeface="Times New Roman" panose="02020603050405020304"/>
              </a:rPr>
              <a:t>S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2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.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2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Na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H2MgO2  C16H14F3N3O2S  C15H17NaO3S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97428" y="8005559"/>
            <a:ext cx="1242695" cy="184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54143-57-6</a:t>
            </a:r>
            <a:r>
              <a:rPr sz="105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993640" y="8005559"/>
            <a:ext cx="1183640" cy="184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C14H22ClN3O2.ClH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30300" y="3508997"/>
            <a:ext cx="1945639" cy="6167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0">
              <a:lnSpc>
                <a:spcPct val="124000"/>
              </a:lnSpc>
              <a:spcBef>
                <a:spcPts val="1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Atropine Sulfate Monohydrate For 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 marR="186055">
              <a:lnSpc>
                <a:spcPct val="124000"/>
              </a:lnSpc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Salicylazosulfapyridine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Silymarin/Milk Thistle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Potassium Chloride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Pinaverium Bromide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Dolasetron For</a:t>
            </a:r>
            <a:r>
              <a:rPr sz="105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 marR="30480">
              <a:lnSpc>
                <a:spcPct val="124000"/>
              </a:lnSpc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Acotiamide Hydrochloride Hydrate 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 marR="241935">
              <a:lnSpc>
                <a:spcPct val="124000"/>
              </a:lnSpc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Repaglinide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Ursodeoxycholic Acid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Chromium Picolinate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Montmorillonite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Dehydrocholic Acid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Empagliflozin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Phenolphthalein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Tegaserod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Maleate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Lubiprostone For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 marR="212090">
              <a:lnSpc>
                <a:spcPct val="124000"/>
              </a:lnSpc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Sodium Picosulfate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Magnesium Hydroxide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Lansoprazole For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 marR="14605">
              <a:lnSpc>
                <a:spcPct val="124000"/>
              </a:lnSpc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Sodium Gualenate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Metoclopramide Hydrochloride For 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 marR="249555">
              <a:lnSpc>
                <a:spcPct val="124000"/>
              </a:lnSpc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Metoclopramide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Omeprazole Sodium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Bismuth Subsalicylate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Hydrotalcite For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 marR="5080">
              <a:lnSpc>
                <a:spcPct val="124000"/>
              </a:lnSpc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Granisetron Hydrochloride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Aluminum Hydroxide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Racecadotril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297428" y="8263877"/>
            <a:ext cx="1310005" cy="141224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364-62-5 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95510-70-6</a:t>
            </a:r>
            <a:r>
              <a:rPr sz="105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14882-18-9</a:t>
            </a:r>
            <a:r>
              <a:rPr sz="105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12304-65-3</a:t>
            </a:r>
            <a:r>
              <a:rPr sz="105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107007-99-8</a:t>
            </a:r>
            <a:r>
              <a:rPr sz="105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21645-51-2</a:t>
            </a:r>
            <a:r>
              <a:rPr sz="105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81110-73-8</a:t>
            </a:r>
            <a:r>
              <a:rPr sz="105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993640" y="8263877"/>
            <a:ext cx="1033780" cy="1412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000"/>
              </a:lnSpc>
              <a:spcBef>
                <a:spcPts val="1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C14H22ClN3O2 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C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17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H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20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N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3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NaO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3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S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C7H5BiO4  CH24Al2Mg6O23  C18H25ClN4O  AlH3O3  C21H23NO4S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70439" y="920623"/>
            <a:ext cx="20967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Times New Roman" panose="02020603050405020304"/>
                <a:cs typeface="Times New Roman" panose="02020603050405020304"/>
              </a:rPr>
              <a:t>Wuhan </a:t>
            </a:r>
            <a:r>
              <a:rPr sz="1200" spc="-5" dirty="0">
                <a:latin typeface="Times New Roman" panose="02020603050405020304"/>
                <a:cs typeface="Times New Roman" panose="02020603050405020304"/>
              </a:rPr>
              <a:t>Fortuna Chemical</a:t>
            </a:r>
            <a:r>
              <a:rPr sz="1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200" spc="-5" dirty="0">
                <a:latin typeface="Times New Roman" panose="02020603050405020304"/>
                <a:cs typeface="Times New Roman" panose="02020603050405020304"/>
              </a:rPr>
              <a:t>Co.,Ltd</a:t>
            </a:r>
            <a:endParaRPr sz="12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300" y="9902150"/>
            <a:ext cx="1682750" cy="172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05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1"/>
              </a:rPr>
              <a:t>https://www.fortunachem.com/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054600" y="9902150"/>
            <a:ext cx="1343660" cy="172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05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2"/>
              </a:rPr>
              <a:t>sales@fortunachem.com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111250" y="1365210"/>
          <a:ext cx="4904740" cy="1732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90420"/>
                <a:gridCol w="1631950"/>
                <a:gridCol w="1181735"/>
              </a:tblGrid>
              <a:tr h="172545">
                <a:tc>
                  <a:txBody>
                    <a:bodyPr/>
                    <a:lstStyle/>
                    <a:p>
                      <a:pPr marL="31750">
                        <a:lnSpc>
                          <a:spcPts val="1140"/>
                        </a:lnSpc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Ozanimod For</a:t>
                      </a:r>
                      <a:r>
                        <a:rPr sz="1050" spc="15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ts val="1140"/>
                        </a:lnSpc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1306760-87-1 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2085">
                        <a:lnSpc>
                          <a:spcPts val="1140"/>
                        </a:lnSpc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C23H24N4O3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/>
                </a:tc>
              </a:tr>
              <a:tr h="19811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Glibenclamide For</a:t>
                      </a:r>
                      <a:r>
                        <a:rPr sz="1050" spc="5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10238-21-8</a:t>
                      </a:r>
                      <a:r>
                        <a:rPr sz="1050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7208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C23H28ClN3O5S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</a:tr>
              <a:tr h="19812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Dolasetron Mesylate For</a:t>
                      </a:r>
                      <a:r>
                        <a:rPr sz="1050" spc="20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115956-13-3 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7208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C20H26N2O7S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</a:tr>
              <a:tr h="19811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Chenodeoxycholic Acid For</a:t>
                      </a:r>
                      <a:r>
                        <a:rPr sz="1050" spc="10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474-25-9</a:t>
                      </a:r>
                      <a:r>
                        <a:rPr sz="1050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7208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C24H40O5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</a:tr>
              <a:tr h="19811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Pirenzepine Hydrochloride For</a:t>
                      </a:r>
                      <a:r>
                        <a:rPr sz="1050" spc="10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29868-97-1</a:t>
                      </a:r>
                      <a:r>
                        <a:rPr sz="1050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7208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C19H24ClN5O3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</a:tr>
              <a:tr h="19812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Scopolamine Butylbromide For</a:t>
                      </a:r>
                      <a:r>
                        <a:rPr sz="1050" spc="5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149-64-4</a:t>
                      </a:r>
                      <a:r>
                        <a:rPr sz="1050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7208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C21H30BrNO4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</a:tr>
              <a:tr h="19811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Lafutidine For</a:t>
                      </a:r>
                      <a:r>
                        <a:rPr sz="1050" spc="15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118288-08-7 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7208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C22H29N3O4S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</a:tr>
              <a:tr h="19812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Domperidone For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 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57808-66-9</a:t>
                      </a:r>
                      <a:r>
                        <a:rPr sz="1050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7208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C22H24ClN5O2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</a:tr>
              <a:tr h="172545">
                <a:tc>
                  <a:txBody>
                    <a:bodyPr/>
                    <a:lstStyle/>
                    <a:p>
                      <a:pPr marL="31750">
                        <a:lnSpc>
                          <a:spcPts val="1175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Bisacodyl For</a:t>
                      </a:r>
                      <a:r>
                        <a:rPr sz="1050" spc="10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ts val="1175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603-50-9</a:t>
                      </a:r>
                      <a:r>
                        <a:rPr sz="1050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72085">
                        <a:lnSpc>
                          <a:spcPts val="1175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C22H19NO4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130300" y="3220199"/>
            <a:ext cx="1530985" cy="184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Gabexate Mesylate For</a:t>
            </a:r>
            <a:r>
              <a:rPr sz="105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97428" y="3220199"/>
            <a:ext cx="1242695" cy="184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56974-61-9</a:t>
            </a:r>
            <a:r>
              <a:rPr sz="105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300" y="3478516"/>
            <a:ext cx="2038350" cy="6167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5720">
              <a:lnSpc>
                <a:spcPct val="124000"/>
              </a:lnSpc>
              <a:spcBef>
                <a:spcPts val="1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Tauroursodeoxycholic Acid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Pantoprazole For</a:t>
            </a:r>
            <a:r>
              <a:rPr sz="1050" spc="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 marR="727075">
              <a:lnSpc>
                <a:spcPct val="124000"/>
              </a:lnSpc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Ecabet Sodium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Trepibutone For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 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 marR="170815">
              <a:lnSpc>
                <a:spcPct val="124000"/>
              </a:lnSpc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Ranitidine Hydrochloride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Dexlansoprazole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Rebamipide For</a:t>
            </a:r>
            <a:r>
              <a:rPr sz="105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 marR="981710">
              <a:lnSpc>
                <a:spcPct val="124000"/>
              </a:lnSpc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Nizatidine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Sucralfate For</a:t>
            </a:r>
            <a:r>
              <a:rPr sz="105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 marR="108585" algn="just">
              <a:lnSpc>
                <a:spcPct val="124000"/>
              </a:lnSpc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Esomeprazole Magnesium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Bismuth Potassium Citrate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Glipizide For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 marR="416560">
              <a:lnSpc>
                <a:spcPct val="124000"/>
              </a:lnSpc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Sitagliptin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Tiopronin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Rosiglitazone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Bethanechol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Trimebutine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Maleate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For</a:t>
            </a:r>
            <a:r>
              <a:rPr sz="1050" spc="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 marR="318770">
              <a:lnSpc>
                <a:spcPct val="124000"/>
              </a:lnSpc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5-Aminosalicylic Acid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Misoprostol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 marR="5080">
              <a:lnSpc>
                <a:spcPct val="124000"/>
              </a:lnSpc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Mosapride Citrate Dihydrate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Itopride Hydrochloride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Esomeprazole Sodium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Esomeprazole For</a:t>
            </a:r>
            <a:r>
              <a:rPr sz="1050" spc="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 marR="82550" algn="just">
              <a:lnSpc>
                <a:spcPct val="124000"/>
              </a:lnSpc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Ramosetron Hydrochloride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Tropisetron Hydrochloride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Eluxadoline For</a:t>
            </a:r>
            <a:r>
              <a:rPr sz="105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Cisapride For</a:t>
            </a:r>
            <a:r>
              <a:rPr sz="105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 marR="48895">
              <a:lnSpc>
                <a:spcPct val="124000"/>
              </a:lnSpc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Revaprazan Hydrochloride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Berberine Chloride Hydrate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Glycopyrrolate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Deoxycholic Acid For</a:t>
            </a:r>
            <a:r>
              <a:rPr sz="105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97428" y="3478516"/>
            <a:ext cx="1310005" cy="616712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14605-22-2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102625-70-7</a:t>
            </a:r>
            <a:r>
              <a:rPr sz="105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86408-72-2</a:t>
            </a:r>
            <a:r>
              <a:rPr sz="105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41826-92-0</a:t>
            </a:r>
            <a:r>
              <a:rPr sz="105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71130-06-8</a:t>
            </a:r>
            <a:r>
              <a:rPr sz="105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138530-94-6</a:t>
            </a:r>
            <a:r>
              <a:rPr sz="105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90098-04-7</a:t>
            </a:r>
            <a:r>
              <a:rPr sz="105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76963-41-2</a:t>
            </a:r>
            <a:r>
              <a:rPr sz="105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54182-58-0</a:t>
            </a:r>
            <a:r>
              <a:rPr sz="105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161973-10-0</a:t>
            </a:r>
            <a:r>
              <a:rPr sz="105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57644-54-9</a:t>
            </a:r>
            <a:r>
              <a:rPr sz="105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29094-61-9</a:t>
            </a:r>
            <a:r>
              <a:rPr sz="105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486460-32-6</a:t>
            </a:r>
            <a:r>
              <a:rPr sz="105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1953-02-2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122320-73-4</a:t>
            </a:r>
            <a:r>
              <a:rPr sz="105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590-63-6 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34140-59-5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89-57-6 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59122-46-2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156925-25-6</a:t>
            </a:r>
            <a:r>
              <a:rPr sz="105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122892-31-3</a:t>
            </a:r>
            <a:r>
              <a:rPr sz="105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161796-78-7</a:t>
            </a:r>
            <a:r>
              <a:rPr sz="105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119141-88-7</a:t>
            </a:r>
            <a:r>
              <a:rPr sz="105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132907-72-3</a:t>
            </a:r>
            <a:r>
              <a:rPr sz="105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105826-92-4</a:t>
            </a:r>
            <a:r>
              <a:rPr sz="105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864821-90-9</a:t>
            </a:r>
            <a:r>
              <a:rPr sz="105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81098-60-4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178307-42-1</a:t>
            </a:r>
            <a:r>
              <a:rPr sz="105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141433-60-5</a:t>
            </a:r>
            <a:r>
              <a:rPr sz="105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596-51-0 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83-44-3 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93640" y="3082278"/>
            <a:ext cx="1529080" cy="6563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000"/>
              </a:lnSpc>
              <a:spcBef>
                <a:spcPts val="100"/>
              </a:spcBef>
            </a:pP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C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16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H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23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N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3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O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4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·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C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H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4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O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3</a:t>
            </a:r>
            <a:r>
              <a:rPr sz="1050" spc="-15" dirty="0">
                <a:latin typeface="Times New Roman" panose="02020603050405020304"/>
                <a:cs typeface="Times New Roman" panose="02020603050405020304"/>
              </a:rPr>
              <a:t>S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;</a:t>
            </a:r>
            <a:r>
              <a:rPr sz="1050" spc="5" dirty="0">
                <a:latin typeface="Times New Roman" panose="02020603050405020304"/>
                <a:cs typeface="Times New Roman" panose="02020603050405020304"/>
              </a:rPr>
              <a:t>C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1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7H&lt;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 marR="263525">
              <a:lnSpc>
                <a:spcPct val="124000"/>
              </a:lnSpc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C26H45NO6S  C16H15F2N3O4S  C20H28O5S  C16H22O6  C13H23ClN4O3S  C16H14F3N3O2S  C19H15ClN2O4  C12H21N5O2S2  C12H14Al16O75S8  C34H36MgN6O6S2  C6H8O7 . 1/2Bi . 3/2K  C21H27N5O4S  C16H15F6N5O  C5H9NO3S  C18H19N3O3S  C7H17ClN2O2  C26H33NO9  C7H7NO3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 marR="463550">
              <a:lnSpc>
                <a:spcPct val="124000"/>
              </a:lnSpc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C22H38O5 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C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27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H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37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Cl</a:t>
            </a:r>
            <a:r>
              <a:rPr sz="1050" spc="-15" dirty="0">
                <a:latin typeface="Times New Roman" panose="02020603050405020304"/>
                <a:cs typeface="Times New Roman" panose="02020603050405020304"/>
              </a:rPr>
              <a:t>F</a:t>
            </a:r>
            <a:r>
              <a:rPr sz="1050" spc="5" dirty="0">
                <a:latin typeface="Times New Roman" panose="02020603050405020304"/>
                <a:cs typeface="Times New Roman" panose="02020603050405020304"/>
              </a:rPr>
              <a:t>N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3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O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1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2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C20H27ClN2O4  C17H18N3NaO3S  C17H19N3O3S  C17H18ClN3O  C17H21ClN2O2  C32H35N5O5  C23H29ClFN3O4  C22H24ClFN4  C20H18ClNO4  C19H28BrNO3  C24H40O4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70439" y="920623"/>
            <a:ext cx="20967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Times New Roman" panose="02020603050405020304"/>
                <a:cs typeface="Times New Roman" panose="02020603050405020304"/>
              </a:rPr>
              <a:t>Wuhan </a:t>
            </a:r>
            <a:r>
              <a:rPr sz="1200" spc="-5" dirty="0">
                <a:latin typeface="Times New Roman" panose="02020603050405020304"/>
                <a:cs typeface="Times New Roman" panose="02020603050405020304"/>
              </a:rPr>
              <a:t>Fortuna Chemical</a:t>
            </a:r>
            <a:r>
              <a:rPr sz="1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200" spc="-5" dirty="0">
                <a:latin typeface="Times New Roman" panose="02020603050405020304"/>
                <a:cs typeface="Times New Roman" panose="02020603050405020304"/>
              </a:rPr>
              <a:t>Co.,Ltd</a:t>
            </a:r>
            <a:endParaRPr sz="12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30300" y="9902150"/>
            <a:ext cx="1682750" cy="172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05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1"/>
              </a:rPr>
              <a:t>https://www.fortunachem.com/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054600" y="9902150"/>
            <a:ext cx="1343660" cy="172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05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2"/>
              </a:rPr>
              <a:t>sales@fortunachem.com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2353183"/>
            <a:ext cx="5316855" cy="1458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 panose="02020603050405020304"/>
                <a:cs typeface="Times New Roman" panose="02020603050405020304"/>
              </a:rPr>
              <a:t>Blood </a:t>
            </a:r>
            <a:r>
              <a:rPr sz="1200" b="1" spc="-5" dirty="0">
                <a:latin typeface="Times New Roman" panose="02020603050405020304"/>
                <a:cs typeface="Times New Roman" panose="02020603050405020304"/>
              </a:rPr>
              <a:t>System API Raw</a:t>
            </a:r>
            <a:r>
              <a:rPr sz="1200" b="1" spc="-6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200" b="1" spc="-5" dirty="0">
                <a:latin typeface="Times New Roman" panose="02020603050405020304"/>
                <a:cs typeface="Times New Roman" panose="02020603050405020304"/>
              </a:rPr>
              <a:t>Materials</a:t>
            </a:r>
            <a:endParaRPr sz="120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00">
              <a:latin typeface="Times New Roman" panose="02020603050405020304"/>
              <a:cs typeface="Times New Roman" panose="02020603050405020304"/>
            </a:endParaRPr>
          </a:p>
          <a:p>
            <a:pPr marL="12700" marR="5080" algn="just">
              <a:lnSpc>
                <a:spcPct val="124000"/>
              </a:lnSpc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Blood system drugs mainly include: anti-anemia drugs, white blood cell drugs, antiplatelet drugs,  coagulation drugs, anticoagulant drugs and thrombolytic drug, blood volume expanders and other  drugs.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 panose="02020603050405020304"/>
              <a:cs typeface="Times New Roman" panose="02020603050405020304"/>
            </a:endParaRPr>
          </a:p>
          <a:p>
            <a:pPr marL="12700" algn="just">
              <a:lnSpc>
                <a:spcPct val="100000"/>
              </a:lnSpc>
              <a:spcBef>
                <a:spcPts val="860"/>
              </a:spcBef>
            </a:pPr>
            <a:r>
              <a:rPr sz="1050" b="1" spc="-20" dirty="0">
                <a:latin typeface="Times New Roman" panose="02020603050405020304"/>
                <a:cs typeface="Times New Roman" panose="02020603050405020304"/>
              </a:rPr>
              <a:t>Types </a:t>
            </a:r>
            <a:r>
              <a:rPr sz="1050" b="1" spc="-5" dirty="0">
                <a:latin typeface="Times New Roman" panose="02020603050405020304"/>
                <a:cs typeface="Times New Roman" panose="02020603050405020304"/>
              </a:rPr>
              <a:t>Of Blood System API Raw</a:t>
            </a:r>
            <a:r>
              <a:rPr sz="1050" b="1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b="1" spc="-5" dirty="0">
                <a:latin typeface="Times New Roman" panose="02020603050405020304"/>
                <a:cs typeface="Times New Roman" panose="02020603050405020304"/>
              </a:rPr>
              <a:t>Materials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170686" y="4091659"/>
          <a:ext cx="4851400" cy="2128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60245"/>
                <a:gridCol w="1672589"/>
                <a:gridCol w="1218564"/>
              </a:tblGrid>
              <a:tr h="172545">
                <a:tc>
                  <a:txBody>
                    <a:bodyPr/>
                    <a:lstStyle/>
                    <a:p>
                      <a:pPr marL="31750">
                        <a:lnSpc>
                          <a:spcPts val="1140"/>
                        </a:lnSpc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Chemical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 Name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9070">
                        <a:lnSpc>
                          <a:spcPts val="1140"/>
                        </a:lnSpc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CAS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ts val="1140"/>
                        </a:lnSpc>
                      </a:pP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MF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/>
                </a:tc>
              </a:tr>
              <a:tr h="19812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Aliskiren hemifumarate For</a:t>
                      </a:r>
                      <a:r>
                        <a:rPr sz="1050" spc="5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7907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173334-58-2 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C64H110N6O16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</a:tr>
              <a:tr h="19812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6-Aminocaproic acid For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7907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60-32-2</a:t>
                      </a:r>
                      <a:r>
                        <a:rPr sz="1050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C6H13NO2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</a:tr>
              <a:tr h="19812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Troxerutin For</a:t>
                      </a:r>
                      <a:r>
                        <a:rPr sz="1050" spc="5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7907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7085-55-4 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C33H42O19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</a:tr>
              <a:tr h="19811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Tranexamic For</a:t>
                      </a:r>
                      <a:r>
                        <a:rPr sz="1050" spc="10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7907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1197-18-8 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C8H15NO2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</a:tr>
              <a:tr h="19811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Iron-dextran For</a:t>
                      </a:r>
                      <a:r>
                        <a:rPr sz="1050" spc="5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7907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9004-66-4 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FEH2O4S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</a:tr>
              <a:tr h="19812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Mannitol For</a:t>
                      </a:r>
                      <a:r>
                        <a:rPr sz="1050" spc="5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7907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87-78-5</a:t>
                      </a:r>
                      <a:r>
                        <a:rPr sz="1050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C6H14O6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</a:tr>
              <a:tr h="19812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Etamsylate For</a:t>
                      </a:r>
                      <a:r>
                        <a:rPr sz="1050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7907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2624-44-4 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C10H17NO5S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</a:tr>
              <a:tr h="19812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Clopidogrel Bisulfate For</a:t>
                      </a:r>
                      <a:r>
                        <a:rPr sz="1050" spc="10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7907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135046-48-9 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C15H18ClNO6S2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</a:tr>
              <a:tr h="19811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Clevidipine Butyrate For</a:t>
                      </a:r>
                      <a:r>
                        <a:rPr sz="1050" spc="10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7907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167221-71-8 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C21H23Cl2NO6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</a:tr>
              <a:tr h="172545">
                <a:tc>
                  <a:txBody>
                    <a:bodyPr/>
                    <a:lstStyle/>
                    <a:p>
                      <a:pPr marL="31750">
                        <a:lnSpc>
                          <a:spcPts val="1175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Sodium Chloride For</a:t>
                      </a:r>
                      <a:r>
                        <a:rPr sz="1050" spc="5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79070">
                        <a:lnSpc>
                          <a:spcPts val="1175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7647-14-5 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ts val="1175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NaCl22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3297428" y="6342888"/>
            <a:ext cx="1242695" cy="184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51460-26-5</a:t>
            </a:r>
            <a:r>
              <a:rPr sz="105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99735" y="6342888"/>
            <a:ext cx="1033780" cy="184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C10H11N4NaO5S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97428" y="6601207"/>
            <a:ext cx="1310005" cy="141224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9041-08-1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366789-02-8</a:t>
            </a:r>
            <a:r>
              <a:rPr sz="105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150915-40-5</a:t>
            </a:r>
            <a:r>
              <a:rPr sz="105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16816-67-4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129-06-6 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188627-80-7</a:t>
            </a:r>
            <a:r>
              <a:rPr sz="105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63610-08-2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99735" y="6601207"/>
            <a:ext cx="1343025" cy="1412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000"/>
              </a:lnSpc>
              <a:spcBef>
                <a:spcPts val="1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ca.</a:t>
            </a:r>
            <a:r>
              <a:rPr sz="105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(C12H16NS2Na3)20  C19H18ClN3O5S  C22H39ClN2O6S  C22H42N4O8S2  C19H15O4.Na  C35H49N11O9S2  C18H17NO3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297428" y="8225028"/>
            <a:ext cx="1176020" cy="184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1115-70-4</a:t>
            </a:r>
            <a:r>
              <a:rPr sz="105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99735" y="8225028"/>
            <a:ext cx="698500" cy="184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C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4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H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12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Cl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N5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89736" y="6204966"/>
            <a:ext cx="1859914" cy="3393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000"/>
              </a:lnSpc>
              <a:spcBef>
                <a:spcPts val="1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Carbazochrome Sodium Sulfonate 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 marR="481965">
              <a:lnSpc>
                <a:spcPct val="124000"/>
              </a:lnSpc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Heparin Sodium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Rivaroxaban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 marR="45720">
              <a:lnSpc>
                <a:spcPct val="124000"/>
              </a:lnSpc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Tirofiban Hydrochloride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D-Pantethine For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 marR="429895">
              <a:lnSpc>
                <a:spcPct val="124000"/>
              </a:lnSpc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Warfarin Sodium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Eptifibatide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Indobufen For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 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 marR="148590">
              <a:lnSpc>
                <a:spcPct val="124000"/>
              </a:lnSpc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Metformin Hydrochloride/HCL  1,1-Dimethylbiguanide  Hydrochloride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Dipyridamole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Scutellarin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Argatroban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 marR="170815">
              <a:lnSpc>
                <a:spcPct val="124000"/>
              </a:lnSpc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Alpha-chymotrypsin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Fondaparinux Sodium For</a:t>
            </a:r>
            <a:r>
              <a:rPr sz="105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97428" y="8582406"/>
            <a:ext cx="1310005" cy="101600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58-32-2 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27740-01-8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141396-28-3</a:t>
            </a:r>
            <a:r>
              <a:rPr sz="105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9004-07-3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114870-03-0</a:t>
            </a:r>
            <a:r>
              <a:rPr sz="105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999735" y="8582406"/>
            <a:ext cx="1332865" cy="1016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59105">
              <a:lnSpc>
                <a:spcPct val="124000"/>
              </a:lnSpc>
              <a:spcBef>
                <a:spcPts val="1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C24H40N8O4  C21H18O12 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C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23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H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38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N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6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O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6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S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 marR="5080">
              <a:lnSpc>
                <a:spcPct val="124000"/>
              </a:lnSpc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N/A 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C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31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H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43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N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3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O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49</a:t>
            </a:r>
            <a:r>
              <a:rPr sz="1050" spc="-15" dirty="0">
                <a:latin typeface="Times New Roman" panose="02020603050405020304"/>
                <a:cs typeface="Times New Roman" panose="02020603050405020304"/>
              </a:rPr>
              <a:t>S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8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.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1</a:t>
            </a:r>
            <a:r>
              <a:rPr sz="1050" spc="-15" dirty="0">
                <a:latin typeface="Times New Roman" panose="02020603050405020304"/>
                <a:cs typeface="Times New Roman" panose="02020603050405020304"/>
              </a:rPr>
              <a:t>0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Na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97428" y="920623"/>
            <a:ext cx="3037840" cy="8997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547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Times New Roman" panose="02020603050405020304"/>
                <a:cs typeface="Times New Roman" panose="02020603050405020304"/>
              </a:rPr>
              <a:t>Wuhan </a:t>
            </a:r>
            <a:r>
              <a:rPr sz="1200" spc="-5" dirty="0">
                <a:latin typeface="Times New Roman" panose="02020603050405020304"/>
                <a:cs typeface="Times New Roman" panose="02020603050405020304"/>
              </a:rPr>
              <a:t>Fortuna Chemical</a:t>
            </a:r>
            <a:r>
              <a:rPr sz="12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200" spc="-5" dirty="0">
                <a:latin typeface="Times New Roman" panose="02020603050405020304"/>
                <a:cs typeface="Times New Roman" panose="02020603050405020304"/>
              </a:rPr>
              <a:t>Co.,Ltd</a:t>
            </a:r>
            <a:endParaRPr sz="120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tabLst>
                <a:tab pos="1714500" algn="l"/>
              </a:tabLst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9005-27-0</a:t>
            </a:r>
            <a:r>
              <a:rPr sz="1050" spc="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	(C6H10O5)m(C2H5O)n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0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tabLst>
                <a:tab pos="1714500" algn="l"/>
              </a:tabLst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872728-81-9</a:t>
            </a:r>
            <a:r>
              <a:rPr sz="1050" spc="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	C34H41N7O5·CH4O3S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30300" y="9902150"/>
            <a:ext cx="1682750" cy="172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05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1"/>
              </a:rPr>
              <a:t>https://www.fortunachem.com/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54600" y="9902150"/>
            <a:ext cx="1343660" cy="172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05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2"/>
              </a:rPr>
              <a:t>sales@fortunachem.com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97428" y="1893556"/>
            <a:ext cx="1310005" cy="101600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274693-27-5</a:t>
            </a:r>
            <a:r>
              <a:rPr sz="105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437-74-1 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53885-35-1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211915-06-9</a:t>
            </a:r>
            <a:r>
              <a:rPr sz="105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82571-53-7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99735" y="1893556"/>
            <a:ext cx="1018540" cy="1016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000"/>
              </a:lnSpc>
              <a:spcBef>
                <a:spcPts val="100"/>
              </a:spcBef>
            </a:pP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C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23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H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28</a:t>
            </a:r>
            <a:r>
              <a:rPr sz="1050" spc="-15" dirty="0">
                <a:latin typeface="Times New Roman" panose="02020603050405020304"/>
                <a:cs typeface="Times New Roman" panose="02020603050405020304"/>
              </a:rPr>
              <a:t>F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2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N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6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O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4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S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C19H26N6O6  C14H15Cl2NS  C34H41N7O5  C13H12N2O2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97428" y="3022079"/>
            <a:ext cx="1376680" cy="184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1229194-11-9</a:t>
            </a:r>
            <a:r>
              <a:rPr sz="105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99735" y="3022079"/>
            <a:ext cx="1068705" cy="184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C31H40ClN7O8S2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89736" y="1299197"/>
            <a:ext cx="1930400" cy="3195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0">
              <a:lnSpc>
                <a:spcPct val="124000"/>
              </a:lnSpc>
              <a:spcBef>
                <a:spcPts val="1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Hydroxyethyl Starch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Dabigatran Etexilate Mesylate For 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Ticagrelor For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 marR="5080">
              <a:lnSpc>
                <a:spcPct val="124000"/>
              </a:lnSpc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Xanthinol Nicotinate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Ticlopidine Hydrochloride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Dabigatran Etexilate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Ozagrel For</a:t>
            </a:r>
            <a:r>
              <a:rPr sz="105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 marR="134620">
              <a:lnSpc>
                <a:spcPct val="124000"/>
              </a:lnSpc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Edoxaban Tosylate Monohydrate 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Apixaban For</a:t>
            </a:r>
            <a:r>
              <a:rPr sz="1050" spc="-5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 marR="116205">
              <a:lnSpc>
                <a:spcPct val="124000"/>
              </a:lnSpc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Prasugrel Hydrochloride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Heparin Calcium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Cilostazol For</a:t>
            </a:r>
            <a:r>
              <a:rPr sz="105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 marR="585470">
              <a:lnSpc>
                <a:spcPct val="124000"/>
              </a:lnSpc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Clopidogrel For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Carbazochrome For</a:t>
            </a:r>
            <a:r>
              <a:rPr sz="105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97428" y="3280397"/>
            <a:ext cx="1310005" cy="121412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503612-47-3</a:t>
            </a:r>
            <a:r>
              <a:rPr sz="105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389574-19-0</a:t>
            </a:r>
            <a:r>
              <a:rPr sz="105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37270-89-6</a:t>
            </a:r>
            <a:r>
              <a:rPr sz="105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73963-72-1</a:t>
            </a:r>
            <a:r>
              <a:rPr sz="105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113665-84-2</a:t>
            </a:r>
            <a:r>
              <a:rPr sz="105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69-81-8 Wholesale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999735" y="3280397"/>
            <a:ext cx="1010919" cy="1214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000"/>
              </a:lnSpc>
              <a:spcBef>
                <a:spcPts val="100"/>
              </a:spcBef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C25H25N5O4 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C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20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H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21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Cl</a:t>
            </a:r>
            <a:r>
              <a:rPr sz="1050" spc="-15" dirty="0">
                <a:latin typeface="Times New Roman" panose="02020603050405020304"/>
                <a:cs typeface="Times New Roman" panose="02020603050405020304"/>
              </a:rPr>
              <a:t>F</a:t>
            </a:r>
            <a:r>
              <a:rPr sz="1050" spc="5" dirty="0">
                <a:latin typeface="Times New Roman" panose="02020603050405020304"/>
                <a:cs typeface="Times New Roman" panose="02020603050405020304"/>
              </a:rPr>
              <a:t>N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O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3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S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 marL="12700" marR="79375">
              <a:lnSpc>
                <a:spcPct val="124000"/>
              </a:lnSpc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N/A  C20H27N5O2 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C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16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H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16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Cl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NO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2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S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C10H12N4O3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30300" y="4730623"/>
            <a:ext cx="5320030" cy="2052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Times New Roman" panose="02020603050405020304"/>
                <a:cs typeface="Times New Roman" panose="02020603050405020304"/>
              </a:rPr>
              <a:t>Cardiovascular API Raw</a:t>
            </a:r>
            <a:r>
              <a:rPr sz="1200" b="1" spc="-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200" b="1" spc="-5" dirty="0">
                <a:latin typeface="Times New Roman" panose="02020603050405020304"/>
                <a:cs typeface="Times New Roman" panose="02020603050405020304"/>
              </a:rPr>
              <a:t>Materials</a:t>
            </a:r>
            <a:endParaRPr sz="120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00">
              <a:latin typeface="Times New Roman" panose="02020603050405020304"/>
              <a:cs typeface="Times New Roman" panose="02020603050405020304"/>
            </a:endParaRPr>
          </a:p>
          <a:p>
            <a:pPr marL="12700" marR="5080" algn="just">
              <a:lnSpc>
                <a:spcPct val="124000"/>
              </a:lnSpc>
            </a:pPr>
            <a:r>
              <a:rPr sz="1050" spc="-5" dirty="0">
                <a:latin typeface="Times New Roman" panose="02020603050405020304"/>
                <a:cs typeface="Times New Roman" panose="02020603050405020304"/>
              </a:rPr>
              <a:t>The cardiovascular system is a "closed" pipe system, the heart is the muscle-powered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organ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that  pumps 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blood,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and the pipeline system that transports blood is the vascular system. It transports  nutrients absorbed 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by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the digestive tract and oxygen absorbed from the gills 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or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lungs to the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organs  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of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the tissues and the metabolites 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of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the organs 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of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each tissue are fed into the blood in the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same 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way and excreted through the lungs and kidneys. It also transports heat to various parts 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of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the  </a:t>
            </a:r>
            <a:r>
              <a:rPr sz="1050" dirty="0">
                <a:latin typeface="Times New Roman" panose="02020603050405020304"/>
                <a:cs typeface="Times New Roman" panose="02020603050405020304"/>
              </a:rPr>
              <a:t>body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to maintain body temperature and hormones to </a:t>
            </a:r>
            <a:r>
              <a:rPr sz="1050" spc="-10" dirty="0">
                <a:latin typeface="Times New Roman" panose="02020603050405020304"/>
                <a:cs typeface="Times New Roman" panose="02020603050405020304"/>
              </a:rPr>
              <a:t>target organs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to regulate its</a:t>
            </a:r>
            <a:r>
              <a:rPr sz="1050" spc="1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spc="-5" dirty="0">
                <a:latin typeface="Times New Roman" panose="02020603050405020304"/>
                <a:cs typeface="Times New Roman" panose="02020603050405020304"/>
              </a:rPr>
              <a:t>function.</a:t>
            </a:r>
            <a:endParaRPr sz="105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 panose="02020603050405020304"/>
              <a:cs typeface="Times New Roman" panose="02020603050405020304"/>
            </a:endParaRPr>
          </a:p>
          <a:p>
            <a:pPr marL="12700" algn="just">
              <a:lnSpc>
                <a:spcPct val="100000"/>
              </a:lnSpc>
              <a:spcBef>
                <a:spcPts val="860"/>
              </a:spcBef>
            </a:pPr>
            <a:r>
              <a:rPr sz="1050" b="1" spc="-20" dirty="0">
                <a:latin typeface="Times New Roman" panose="02020603050405020304"/>
                <a:cs typeface="Times New Roman" panose="02020603050405020304"/>
              </a:rPr>
              <a:t>Types </a:t>
            </a:r>
            <a:r>
              <a:rPr sz="1050" b="1" spc="-5" dirty="0">
                <a:latin typeface="Times New Roman" panose="02020603050405020304"/>
                <a:cs typeface="Times New Roman" panose="02020603050405020304"/>
              </a:rPr>
              <a:t>Of Cardiovascular API Raw</a:t>
            </a:r>
            <a:r>
              <a:rPr sz="1050" b="1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050" b="1" spc="-5" dirty="0">
                <a:latin typeface="Times New Roman" panose="02020603050405020304"/>
                <a:cs typeface="Times New Roman" panose="02020603050405020304"/>
              </a:rPr>
              <a:t>Materials</a:t>
            </a:r>
            <a:endParaRPr sz="1050">
              <a:latin typeface="Times New Roman" panose="02020603050405020304"/>
              <a:cs typeface="Times New Roman" panose="02020603050405020304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1170686" y="7063459"/>
          <a:ext cx="4880610" cy="2524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90725"/>
                <a:gridCol w="1638935"/>
                <a:gridCol w="1250314"/>
              </a:tblGrid>
              <a:tr h="172545">
                <a:tc>
                  <a:txBody>
                    <a:bodyPr/>
                    <a:lstStyle/>
                    <a:p>
                      <a:pPr marL="31750">
                        <a:lnSpc>
                          <a:spcPts val="1140"/>
                        </a:lnSpc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Chemical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 Name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2240">
                        <a:lnSpc>
                          <a:spcPts val="1140"/>
                        </a:lnSpc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CAS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2090">
                        <a:lnSpc>
                          <a:spcPts val="1140"/>
                        </a:lnSpc>
                      </a:pP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MF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/>
                </a:tc>
              </a:tr>
              <a:tr h="19812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Clopidogrel sulfate For</a:t>
                      </a:r>
                      <a:r>
                        <a:rPr sz="1050" spc="10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4224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120202-66-6 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21209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C15H18ClNO6S2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</a:tr>
              <a:tr h="19811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Amlodipine besylate For</a:t>
                      </a:r>
                      <a:r>
                        <a:rPr sz="1050" spc="5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4224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111470-99-6 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21209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C21H29ClN2O8S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</a:tr>
              <a:tr h="19811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Pimobendan For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4224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74150-27-9 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21209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C19H18N4O2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</a:tr>
              <a:tr h="19812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Moxonidine For</a:t>
                      </a:r>
                      <a:r>
                        <a:rPr sz="1050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4224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75438-57-2 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21209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C9H12ClN5O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</a:tr>
              <a:tr h="19812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Dopamine hydrochloride For</a:t>
                      </a:r>
                      <a:r>
                        <a:rPr sz="1050" spc="5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4224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62-31-7</a:t>
                      </a:r>
                      <a:r>
                        <a:rPr sz="1050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21209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C8H11NO2·HCl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</a:tr>
              <a:tr h="19812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Irbesartan For</a:t>
                      </a:r>
                      <a:r>
                        <a:rPr sz="1050" spc="5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4224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138402-11-6 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21209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C25H28N6O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</a:tr>
              <a:tr h="19811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Orlistat For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4224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96829-58-2 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21209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C29H53NO5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</a:tr>
              <a:tr h="19811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Cinnarizine For</a:t>
                      </a:r>
                      <a:r>
                        <a:rPr sz="1050" spc="5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4224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298-57-7</a:t>
                      </a:r>
                      <a:r>
                        <a:rPr sz="1050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21209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C26H28N2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</a:tr>
              <a:tr h="19812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Enalapril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Maleate </a:t>
                      </a: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For</a:t>
                      </a:r>
                      <a:r>
                        <a:rPr sz="1050" spc="20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4224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76095-16-4 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21209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C24H32N2O9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</a:tr>
              <a:tr h="19812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Captopril For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4224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62571-86-2 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21209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C9H14NO3S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</a:tr>
              <a:tr h="19812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Chondroitin Sulfate For</a:t>
                      </a:r>
                      <a:r>
                        <a:rPr sz="1050" spc="20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4224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9007-28-7</a:t>
                      </a:r>
                      <a:r>
                        <a:rPr sz="1050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21209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(C14H21NO14S)n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</a:tr>
              <a:tr h="172545">
                <a:tc>
                  <a:txBody>
                    <a:bodyPr/>
                    <a:lstStyle/>
                    <a:p>
                      <a:pPr marL="31750">
                        <a:lnSpc>
                          <a:spcPts val="1175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Ciprofibrate For</a:t>
                      </a:r>
                      <a:r>
                        <a:rPr sz="1050" spc="15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42240">
                        <a:lnSpc>
                          <a:spcPts val="1175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52214-84-3 Wholesale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212090">
                        <a:lnSpc>
                          <a:spcPts val="1175"/>
                        </a:lnSpc>
                        <a:spcBef>
                          <a:spcPts val="8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C13H14Cl2O3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/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f65d4f9e-745d-4d18-bca0-10e6e7bbdaa4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10847</Words>
  <Application>WPS 演示</Application>
  <PresentationFormat>On-screen Show (4:3)</PresentationFormat>
  <Paragraphs>547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</vt:lpstr>
      <vt:lpstr>宋体</vt:lpstr>
      <vt:lpstr>Wingdings</vt:lpstr>
      <vt:lpstr>Times New Roman</vt:lpstr>
      <vt:lpstr>Calibri</vt:lpstr>
      <vt:lpstr>微软雅黑</vt:lpstr>
      <vt:lpstr>Arial Unicode MS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Carol</dc:creator>
  <cp:lastModifiedBy>Gisele</cp:lastModifiedBy>
  <cp:revision>1</cp:revision>
  <dcterms:created xsi:type="dcterms:W3CDTF">2022-10-27T06:54:07Z</dcterms:created>
  <dcterms:modified xsi:type="dcterms:W3CDTF">2022-10-27T06:54:07Z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2022-10-12T00:00:00Z</vt:filetime>
  </property>
  <property fmtid="{D5CDD505-2E9C-101B-9397-08002B2CF9AE}" pid="3" name="Creator">
    <vt:lpwstr>WPS 文字</vt:lpwstr>
  </property>
  <property fmtid="{D5CDD505-2E9C-101B-9397-08002B2CF9AE}" pid="4" name="LastSaved">
    <vt:filetime>2022-10-27T00:00:00Z</vt:filetime>
  </property>
  <property fmtid="{D5CDD505-2E9C-101B-9397-08002B2CF9AE}" pid="5" name="KSOProductBuildVer">
    <vt:lpwstr>2052-11.1.0.9564</vt:lpwstr>
  </property>
</Properties>
</file>